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70" r:id="rId4"/>
    <p:sldId id="257" r:id="rId5"/>
    <p:sldId id="260" r:id="rId6"/>
    <p:sldId id="267" r:id="rId7"/>
    <p:sldId id="271" r:id="rId8"/>
    <p:sldId id="261" r:id="rId9"/>
    <p:sldId id="262" r:id="rId10"/>
    <p:sldId id="258" r:id="rId11"/>
    <p:sldId id="259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2857"/>
  </p:normalViewPr>
  <p:slideViewPr>
    <p:cSldViewPr snapToGrid="0" snapToObjects="1">
      <p:cViewPr varScale="1">
        <p:scale>
          <a:sx n="80" d="100"/>
          <a:sy n="80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n-lt"/>
        <a:ea typeface="+mn-ea"/>
        <a:cs typeface="+mn-cs"/>
        <a:sym typeface="Calibri"/>
      </a:defRPr>
    </a:lvl1pPr>
    <a:lvl2pPr indent="228600" algn="r" latinLnBrk="0">
      <a:defRPr sz="1200">
        <a:latin typeface="+mn-lt"/>
        <a:ea typeface="+mn-ea"/>
        <a:cs typeface="+mn-cs"/>
        <a:sym typeface="Calibri"/>
      </a:defRPr>
    </a:lvl2pPr>
    <a:lvl3pPr indent="457200" algn="r" latinLnBrk="0">
      <a:defRPr sz="1200">
        <a:latin typeface="+mn-lt"/>
        <a:ea typeface="+mn-ea"/>
        <a:cs typeface="+mn-cs"/>
        <a:sym typeface="Calibri"/>
      </a:defRPr>
    </a:lvl3pPr>
    <a:lvl4pPr indent="685800" algn="r" latinLnBrk="0">
      <a:defRPr sz="1200">
        <a:latin typeface="+mn-lt"/>
        <a:ea typeface="+mn-ea"/>
        <a:cs typeface="+mn-cs"/>
        <a:sym typeface="Calibri"/>
      </a:defRPr>
    </a:lvl4pPr>
    <a:lvl5pPr indent="914400" algn="r" latinLnBrk="0">
      <a:defRPr sz="1200">
        <a:latin typeface="+mn-lt"/>
        <a:ea typeface="+mn-ea"/>
        <a:cs typeface="+mn-cs"/>
        <a:sym typeface="Calibri"/>
      </a:defRPr>
    </a:lvl5pPr>
    <a:lvl6pPr indent="1143000" algn="r" latinLnBrk="0">
      <a:defRPr sz="1200">
        <a:latin typeface="+mn-lt"/>
        <a:ea typeface="+mn-ea"/>
        <a:cs typeface="+mn-cs"/>
        <a:sym typeface="Calibri"/>
      </a:defRPr>
    </a:lvl6pPr>
    <a:lvl7pPr indent="1371600" algn="r" latinLnBrk="0">
      <a:defRPr sz="1200">
        <a:latin typeface="+mn-lt"/>
        <a:ea typeface="+mn-ea"/>
        <a:cs typeface="+mn-cs"/>
        <a:sym typeface="Calibri"/>
      </a:defRPr>
    </a:lvl7pPr>
    <a:lvl8pPr indent="1600200" algn="r" latinLnBrk="0">
      <a:defRPr sz="1200">
        <a:latin typeface="+mn-lt"/>
        <a:ea typeface="+mn-ea"/>
        <a:cs typeface="+mn-cs"/>
        <a:sym typeface="Calibri"/>
      </a:defRPr>
    </a:lvl8pPr>
    <a:lvl9pPr indent="1828800" algn="r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סיווגנו את הדאטה ל11 ימים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טריין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3 ימים טסט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70856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r>
              <a:rPr lang="he-IL" dirty="0"/>
              <a:t>המאפיין </a:t>
            </a:r>
            <a:r>
              <a:rPr lang="en-US" b="1" dirty="0"/>
              <a:t>Peaks Sharp </a:t>
            </a:r>
            <a:r>
              <a:rPr lang="he-IL" dirty="0"/>
              <a:t>מציין את מספר הימים בסדרת הזמן בהם ההפרש בין מספר ההורדות באותו יום להורדות </a:t>
            </a:r>
            <a:r>
              <a:rPr lang="he-IL" b="1" dirty="0"/>
              <a:t>בסביבתו עולה על 15</a:t>
            </a:r>
            <a:r>
              <a:rPr lang="he-IL" dirty="0"/>
              <a:t>.</a:t>
            </a:r>
          </a:p>
          <a:p>
            <a:pPr rtl="1">
              <a:defRPr/>
            </a:pPr>
            <a:r>
              <a:rPr lang="he-IL" dirty="0"/>
              <a:t>כדי לאפיין את ה-</a:t>
            </a:r>
            <a:r>
              <a:rPr lang="en-US" dirty="0"/>
              <a:t>Peaks Sharp </a:t>
            </a:r>
            <a:r>
              <a:rPr lang="he-IL" dirty="0"/>
              <a:t>השתמשנו באלגוריתם למציאת נישאות טופוגרפית – פסגה בולטת מעל סביבתה</a:t>
            </a:r>
            <a:br>
              <a:rPr lang="he-IL" dirty="0"/>
            </a:br>
            <a:endParaRPr lang="he-IL" dirty="0"/>
          </a:p>
          <a:p>
            <a:pPr rtl="1">
              <a:defRPr/>
            </a:pPr>
            <a:r>
              <a:rPr dirty="0" err="1"/>
              <a:t>לרוב</a:t>
            </a:r>
            <a:r>
              <a:rPr dirty="0"/>
              <a:t> </a:t>
            </a:r>
            <a:r>
              <a:rPr dirty="0" err="1"/>
              <a:t>הקבצים</a:t>
            </a:r>
            <a:r>
              <a:rPr dirty="0"/>
              <a:t> </a:t>
            </a:r>
            <a:r>
              <a:rPr dirty="0" err="1"/>
              <a:t>הנקיים</a:t>
            </a:r>
            <a:r>
              <a:rPr dirty="0"/>
              <a:t> </a:t>
            </a:r>
            <a:r>
              <a:rPr dirty="0" err="1"/>
              <a:t>אין</a:t>
            </a:r>
            <a:r>
              <a:rPr dirty="0"/>
              <a:t> ״</a:t>
            </a:r>
            <a:r>
              <a:rPr dirty="0" err="1"/>
              <a:t>פיקים</a:t>
            </a:r>
            <a:r>
              <a:rPr dirty="0"/>
              <a:t>״ </a:t>
            </a:r>
            <a:r>
              <a:rPr dirty="0" err="1"/>
              <a:t>חדים</a:t>
            </a:r>
            <a:r>
              <a:rPr dirty="0"/>
              <a:t>, </a:t>
            </a:r>
            <a:r>
              <a:rPr dirty="0" err="1"/>
              <a:t>דבר</a:t>
            </a:r>
            <a:r>
              <a:rPr dirty="0"/>
              <a:t> </a:t>
            </a:r>
            <a:r>
              <a:rPr dirty="0" err="1"/>
              <a:t>התואם</a:t>
            </a:r>
            <a:r>
              <a:rPr dirty="0"/>
              <a:t> </a:t>
            </a:r>
            <a:r>
              <a:rPr dirty="0" err="1"/>
              <a:t>לתבנית</a:t>
            </a:r>
            <a:r>
              <a:rPr dirty="0"/>
              <a:t> </a:t>
            </a:r>
            <a:r>
              <a:rPr dirty="0" err="1"/>
              <a:t>ההורדות</a:t>
            </a:r>
            <a:r>
              <a:rPr dirty="0"/>
              <a:t> </a:t>
            </a:r>
            <a:r>
              <a:rPr dirty="0" err="1"/>
              <a:t>המתונה</a:t>
            </a:r>
            <a:r>
              <a:rPr dirty="0"/>
              <a:t> </a:t>
            </a:r>
            <a:r>
              <a:rPr dirty="0" err="1"/>
              <a:t>של</a:t>
            </a:r>
            <a:r>
              <a:rPr dirty="0"/>
              <a:t> </a:t>
            </a:r>
            <a:r>
              <a:rPr dirty="0" err="1"/>
              <a:t>קבצים</a:t>
            </a:r>
            <a:r>
              <a:rPr dirty="0"/>
              <a:t> </a:t>
            </a:r>
            <a:r>
              <a:rPr dirty="0" err="1"/>
              <a:t>נקיים</a:t>
            </a:r>
            <a:r>
              <a:rPr dirty="0"/>
              <a:t>, ו-0-1 </a:t>
            </a:r>
            <a:r>
              <a:rPr dirty="0" err="1"/>
              <a:t>עליות</a:t>
            </a:r>
            <a:r>
              <a:rPr dirty="0"/>
              <a:t> </a:t>
            </a:r>
            <a:r>
              <a:rPr dirty="0" err="1"/>
              <a:t>חדות</a:t>
            </a:r>
            <a:r>
              <a:rPr dirty="0"/>
              <a:t> </a:t>
            </a:r>
            <a:r>
              <a:rPr dirty="0" err="1"/>
              <a:t>לקבצים</a:t>
            </a:r>
            <a:r>
              <a:rPr dirty="0"/>
              <a:t> </a:t>
            </a:r>
            <a:r>
              <a:rPr dirty="0" err="1"/>
              <a:t>זדוניים</a:t>
            </a:r>
            <a:r>
              <a:rPr dirty="0"/>
              <a:t>. 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="1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ניסינו גם לשחק עם הסף של הפיקים </a:t>
            </a: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וה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SHARP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סביב הסף שבחרנו  אך התוצאות לא השתנו בהרבה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*בגרף ה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SIZE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ניתן היה לראות שינויים בין נקיים לזדוניים אבל לא משהו שבעין ניתן להבחין בדפוס כלשהו</a:t>
            </a:r>
          </a:p>
          <a:p>
            <a:pPr rtl="1"/>
            <a:endParaRPr lang="he-IL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סהכ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התכזבנו לגלות שאין הבדלים גדולים בין התפלגות </a:t>
            </a: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הקלין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והמאלישס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בגרפים למראית עין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algn="r" rtl="1" latinLnBrk="0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0457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השתמשתנו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במודלים - 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Logistic Regression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ו-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TreeClassifier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עם היפר פרמטרים שונים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תחילה כדי למצוא את המודל הטוב ביותר הרצנו על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הטריין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5-Fold Cross Validation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(עבור כל מודל הרצה 5 פעמים כך שכל פעם נבחן 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TES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ו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TRAIN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אחד. תוצאת המודל היא ממוצע התוצאות בכל ההרצות)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בנוסף פיצלנו ל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ואוקלידי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מהטבלה ניתן לראות שהציון הגבוה ביותר התקבל עבור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מודל של עץ בעל עומק ששווה ל-3 ב2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46657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0" rtl="1"/>
                <a:r>
                  <a:rPr lang="he-IL" sz="1200" u="sng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ניתוח התוצאות</a:t>
                </a:r>
                <a:endParaRPr lang="en-US" sz="1200" dirty="0">
                  <a:effectLst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rtl="1"/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-בניגוד </a:t>
                </a:r>
                <a:r>
                  <a:rPr lang="he-IL" sz="1200" dirty="0" err="1">
                    <a:effectLst/>
                    <a:latin typeface="+mn-lt"/>
                    <a:ea typeface="+mn-ea"/>
                    <a:cs typeface="+mn-cs"/>
                    <a:sym typeface="Calibri"/>
                  </a:rPr>
                  <a:t>לציפיה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ההתחלתית שלנו </a:t>
                </a:r>
                <a:r>
                  <a:rPr lang="he-IL" sz="1200" b="1" dirty="0" err="1">
                    <a:effectLst/>
                    <a:latin typeface="+mn-lt"/>
                    <a:ea typeface="+mn-ea"/>
                    <a:cs typeface="+mn-cs"/>
                    <a:sym typeface="Calibri"/>
                  </a:rPr>
                  <a:t>לפיקים</a:t>
                </a:r>
                <a:r>
                  <a:rPr lang="he-IL" sz="1200" b="1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ו</a:t>
                </a:r>
                <a:r>
                  <a:rPr lang="en-US" sz="1200" b="1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K</a:t>
                </a:r>
                <a:r>
                  <a:rPr lang="he-IL" sz="1200" b="1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הקרובים ביותר אין משקל גבוה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ואף בעלי חשיבות נמוכה ביותר </a:t>
                </a:r>
                <a:r>
                  <a:rPr lang="he-IL" sz="1200" dirty="0" err="1">
                    <a:effectLst/>
                    <a:latin typeface="+mn-lt"/>
                    <a:ea typeface="+mn-ea"/>
                    <a:cs typeface="+mn-cs"/>
                    <a:sym typeface="Calibri"/>
                  </a:rPr>
                  <a:t>בהשואה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</a:t>
                </a:r>
                <a:r>
                  <a:rPr lang="he-IL" sz="1200" dirty="0" err="1">
                    <a:effectLst/>
                    <a:latin typeface="+mn-lt"/>
                    <a:ea typeface="+mn-ea"/>
                    <a:cs typeface="+mn-cs"/>
                    <a:sym typeface="Calibri"/>
                  </a:rPr>
                  <a:t>לפיצרים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האחרים.</a:t>
                </a:r>
                <a:endParaRPr lang="en-US" sz="1200" dirty="0">
                  <a:effectLst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rtl="1"/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- </a:t>
                </a:r>
                <a:r>
                  <a:rPr lang="he-IL" sz="1200" b="1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המאפיין המשפיע ביותר הוא גודל הקובץ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, גם בחישוב ע״י השיטה </a:t>
                </a:r>
                <a:r>
                  <a:rPr lang="he-IL" sz="1200" dirty="0" err="1">
                    <a:effectLst/>
                    <a:latin typeface="+mn-lt"/>
                    <a:ea typeface="+mn-ea"/>
                    <a:cs typeface="+mn-cs"/>
                    <a:sym typeface="Calibri"/>
                  </a:rPr>
                  <a:t>האוקלידית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וגם ע״י </a:t>
                </a:r>
                <a:r>
                  <a:rPr lang="en-US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DTW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.בתחילת העבודה לא חשבנו בכלל על אפשרות כזו לכן מצד אחד הופתענו מצד שני לפי הגרף ניתן היה להבחין בשינויים בין קלין </a:t>
                </a:r>
                <a:r>
                  <a:rPr lang="he-IL" sz="1200" dirty="0" err="1">
                    <a:effectLst/>
                    <a:latin typeface="+mn-lt"/>
                    <a:ea typeface="+mn-ea"/>
                    <a:cs typeface="+mn-cs"/>
                    <a:sym typeface="Calibri"/>
                  </a:rPr>
                  <a:t>ומאשליס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בהשוואה לגרפים האחרים שכמעט ולא היה הבדל. , קיבל משקל השואף ל- 0.5, ועלה בפער על משקלי הפיצ'רים האחרים.</a:t>
                </a:r>
                <a:endParaRPr lang="en-US" sz="1200" dirty="0">
                  <a:effectLst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algn="r" rtl="1" latinLnBrk="0"/>
                <a:endParaRPr lang="en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rtl="1"/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ככל ש- </a:t>
                </a:r>
                <a:r>
                  <a:rPr lang="en-US" sz="1200" i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2^𝑐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גדול יותר מ-1 כך </a:t>
                </a:r>
                <a:r>
                  <a:rPr lang="en-US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p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גדל ושואף ל-1, זאת אומרת שיש קשר חזק יותר בין ערך המאפיין עבור כל קובץ לבין סיווגו של הקובץ כזדוני, כך שחשיבותו בתהליך הסיווג גבוהה יותר.</a:t>
                </a:r>
                <a:endParaRPr lang="en-US" sz="1200" dirty="0">
                  <a:effectLst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rtl="1"/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וההפך, ככל ש- </a:t>
                </a:r>
                <a:r>
                  <a:rPr lang="en-US" sz="1200" i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2^𝑐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קטן יותר מ-1 כך </a:t>
                </a:r>
                <a:r>
                  <a:rPr lang="en-US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 p</a:t>
                </a:r>
                <a:r>
                  <a:rPr lang="he-IL" sz="1200" dirty="0">
                    <a:effectLst/>
                    <a:latin typeface="+mn-lt"/>
                    <a:ea typeface="+mn-ea"/>
                    <a:cs typeface="+mn-cs"/>
                    <a:sym typeface="Calibri"/>
                  </a:rPr>
                  <a:t>קטן ושואף ל-0, יש קשר חלש יותר ומשקלו בסיווג לזדוני יהיה נמוך יותר.</a:t>
                </a:r>
                <a:endParaRPr lang="en-US" sz="1200" dirty="0">
                  <a:effectLst/>
                  <a:latin typeface="+mn-lt"/>
                  <a:ea typeface="+mn-ea"/>
                  <a:cs typeface="+mn-cs"/>
                  <a:sym typeface="Calibri"/>
                </a:endParaRPr>
              </a:p>
              <a:p>
                <a:pPr algn="r" rtl="1" latinLnBrk="0"/>
                <a:endParaRPr lang="en-IL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222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-באופן מפתיע ולא צפוי </a:t>
            </a: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האוקלידי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יצא יותר טוב מ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endParaRPr lang="he-IL" sz="1200" b="1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סהכ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כל המאפיינים בעלי משקל בינוני ומטה, לכן המסקנה שלנו היא ש-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0" rtl="1"/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הפיצ'רים לא </a:t>
            </a: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רלוונטים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כדי להפריד בין זדוני לנקי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0" rtl="1"/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אולי יש צורך בטווח ימים רחב יותר כדי להגיע למסקנות על תבניות הורדה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0" rtl="1"/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אולי ספציפית הדאטה שקיבלנו לא מייצג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lvl="0" rtl="1"/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אולי יש לחשוב על סינון אחר </a:t>
            </a: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לקבצים:סף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הורדות אחר, לבטל את מחיקת המכונות הכפולות...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2384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כדי לייצר סדרות זמן- 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התחלנו בסיווג לפי יום ולפי שעה: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קיבצנו את ההורדות עבור כל קובץ =&gt;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מחקנו הורדות כפולות על אותה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מכונה לפי ה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SH1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כך שעבור כל יום/שעה השארנו את ההורדה הראשונה שהתרחשה על מכונה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מסויימת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בלבד.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 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2843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צפיה-ציפינו לקבל איזשהו דפוס ויזואלי ברור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לקלין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ולמאלישס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למשל קפיצות גדולות בהורדות או טווח הורדות שונה.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בפועל- גילינו שאין ממש שוני בדפוסים לפחות למראית עיין, והדפוס החוזר לרוב הוא כמות הורדות דיי קבוע יחסית או קפיצה משמעותית בהורדות באיזשהו יום ולאחריו רגיעה.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*התחלנו עם סף סינון רק לקבצים הנקיים של יותר מ100 הורדות לפחות על מכונות ייחודיות, וללא סף לזדוניים. 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הנתונים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שקיבלנו היו מאד לא מייצגים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, זאת אומרת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שלכמות ההורדות היה משקל מאד 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גדול, שזה הגיוני כי ישנם מלא קבצים נקיים שמספר ההורדות שלהם קטן מ100 ובפרט קטן מ-10 שישר ניתן היה לסווג אותם כנקיים. זה גם שיבש לנו התפלגויות של נקי מול זדוני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מבחינת מרחקים 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. </a:t>
            </a: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בנוסף היו הרבה קבצים נקיים עם ממש קצת הורדות כך שניתן להגיד שהורדת הקובץ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היתה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חד פעמית, ולכן לא היה ניתן להבין כלום על דפוס ההורדה.</a:t>
            </a:r>
            <a:b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לאחר התייעצות הורדנו את סף המיון ל5 גם לנקי ולזדוני.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r>
              <a:rPr lang="he-IL" sz="1200" u="sng" dirty="0">
                <a:effectLst/>
                <a:latin typeface="+mn-lt"/>
                <a:ea typeface="+mn-ea"/>
                <a:cs typeface="+mn-cs"/>
                <a:sym typeface="Calibri"/>
              </a:rPr>
              <a:t>2 חישוב מרחקים: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ביצענו השוואה בין כ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ל הקבצים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גם לפי 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וגם לפי מרחק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אוקלידי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עם שינוי מסה 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כדי לנסות להבין האם יש דמיון בין סדרות הזמן של קבצים מאותו סוג.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תוך כדי שמרנו עבור כל קובץ את 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k=5,10,15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הקבצים הקרובים אליו ביותר ומידע סטטיסטי נוסף על כל קובץ ועל כל הקבצים יחד.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*בהתחלה התחלנו רק עם 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K=15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אך לאחר מחשבה נוספת על חשיבות הפצר הוספנו 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K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=10,5 בציפייה שנקבל מידע ממוקד יותר ואולי יותר טוב 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זמן הריצה של 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היה בערך פי 2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מהאוקלידי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באופן עקבי ללא תלות בכמות הקבצים.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31365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 latinLnBrk="0"/>
            <a:endParaRPr lang="he-IL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צפיה: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-משום ש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אלגוריתם דינאמי ציפינו שייתן תוצאות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מדוייקות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הרבה יותר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מאוקלידית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-משום שטווח וסדר גודל המרחקים ב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גדול הרבה יותר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מאוקלידי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ציפינו שיהיה שוני גדול בגרפים של הפיצ'רים ב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בהשוואה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לאוקלידי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*בשלב הזה הורדנו את המיון לפי ימים משום שראינו שזמן הריצה גדול מאד ולא פרקטי.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algn="r" rtl="1" latinLnBrk="0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2380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r>
              <a:rPr lang="he-IL" sz="1200" u="sng" dirty="0">
                <a:effectLst/>
                <a:latin typeface="+mn-lt"/>
                <a:ea typeface="+mn-ea"/>
                <a:cs typeface="+mn-cs"/>
                <a:sym typeface="Calibri"/>
              </a:rPr>
              <a:t>מאפיינים גלובליים- 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תדירות הורדת הקובץ, גודל קובץ</a:t>
            </a:r>
          </a:p>
          <a:p>
            <a:r>
              <a:rPr lang="he-IL" sz="1200" u="sng" dirty="0">
                <a:effectLst/>
                <a:latin typeface="+mn-lt"/>
                <a:ea typeface="+mn-ea"/>
                <a:cs typeface="+mn-cs"/>
                <a:sym typeface="Calibri"/>
              </a:rPr>
              <a:t>מאפיינים על סמך המרחקים שחישבנו: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אחוז הקבצים ה</a:t>
            </a:r>
            <a:r>
              <a:rPr lang="he-IL" sz="1200" u="sng" dirty="0">
                <a:effectLst/>
                <a:latin typeface="+mn-lt"/>
                <a:ea typeface="+mn-ea"/>
                <a:cs typeface="+mn-cs"/>
                <a:sym typeface="Calibri"/>
              </a:rPr>
              <a:t>זדוניים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מתוך 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k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הקבצים הקרובים ביותר לכל קובץ בכל שיטה.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u="sng" dirty="0">
                <a:effectLst/>
                <a:latin typeface="+mn-lt"/>
                <a:ea typeface="+mn-ea"/>
                <a:cs typeface="+mn-cs"/>
                <a:sym typeface="Calibri"/>
              </a:rPr>
              <a:t>מאפיינים על סמך סדרות הזמן- 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ממוצע ההורדות היומי של הקבצים</a:t>
            </a:r>
          </a:p>
          <a:p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סטיית התקן של מספר ההורדות ליום</a:t>
            </a:r>
          </a:p>
          <a:p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מקסימום מקומי במספר ההורדות</a:t>
            </a:r>
          </a:p>
          <a:p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מס הורדות מקסימלי ומינימלי-ירד</a:t>
            </a:r>
          </a:p>
          <a:p>
            <a:endParaRPr lang="he-IL" sz="1200" b="1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*ניסינו גם להגדיר </a:t>
            </a: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כפיצר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את ה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DOMAIN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אך בגלל שמסירים הורדות כפולות גילינו שזה הורס לנו את המיון ולכן החלטנו לוותר על </a:t>
            </a: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הפיצר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הזה.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03792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שמנו דגש על 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המאפיין 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DTW/Euclidean k-Malicious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מייצג את אחוז הקבצים ה</a:t>
            </a:r>
            <a:r>
              <a:rPr lang="he-IL" sz="1200" b="1" u="sng" dirty="0">
                <a:effectLst/>
                <a:latin typeface="+mn-lt"/>
                <a:ea typeface="+mn-ea"/>
                <a:cs typeface="+mn-cs"/>
                <a:sym typeface="Calibri"/>
              </a:rPr>
              <a:t>זדוניים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מתוך 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k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הקבצים הקרובים ביותר לכל קובץ בכל שיטה,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מתוך ההנחה שאם ישנו דפוס חוזר לקבצים מאותו גרפים מאותו סוג יהיו קרובים יותר. </a:t>
            </a:r>
            <a:endParaRPr lang="en-US" sz="1200" b="1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בנוסף ציפינו ש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יהיה יותר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מדוייק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כי הוא אלגוריתם דינאמי. אך ניתן לראות שבכל הגרפים ההתפלגות מאד דומה גם בין </a:t>
            </a:r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he-IL" sz="1200" b="1" dirty="0" err="1">
                <a:effectLst/>
                <a:latin typeface="+mn-lt"/>
                <a:ea typeface="+mn-ea"/>
                <a:cs typeface="+mn-cs"/>
                <a:sym typeface="Calibri"/>
              </a:rPr>
              <a:t>לאוקלידי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וגם בין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זדוני לנקי 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כן שבמראה עין לא יכולנו להוציא מידע חד משמעי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עבור 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k=15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ניתן לראות שבחישוב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האוקלידי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לא היו כלל קבצים שמתוך 15 הקבצים הכי דומים להם 66% ומעלה היו זדוניים, 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/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ואילו בחישוב ע״י </a:t>
            </a:r>
            <a:r>
              <a:rPr lang="en-US" sz="1200" dirty="0">
                <a:effectLst/>
                <a:latin typeface="+mn-lt"/>
                <a:ea typeface="+mn-ea"/>
                <a:cs typeface="+mn-cs"/>
                <a:sym typeface="Calibri"/>
              </a:rPr>
              <a:t>DTW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רק עבור קבצים זדוניים קיבלנו נוכחות של 66% ומעלה של קבצים זדוניים מתוך ה-15 הקרובים ביותר לכל קובץ.</a:t>
            </a: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algn="r" rtl="1" latinLnBrk="0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78991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endParaRPr lang="he-IL" dirty="0"/>
          </a:p>
          <a:p>
            <a:pPr rtl="1"/>
            <a:r>
              <a:rPr lang="en-US" sz="1200" b="1" dirty="0">
                <a:effectLst/>
                <a:latin typeface="+mn-lt"/>
                <a:ea typeface="+mn-ea"/>
                <a:cs typeface="+mn-cs"/>
                <a:sym typeface="Calibri"/>
              </a:rPr>
              <a:t>Peaks-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מציין את מספר הימים שהם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פיקים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לפי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אלוגיתם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מובנה 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של מקסימום מקומי 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בסדרת הזמן בהם מספר ההורדות עלה</a:t>
            </a: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 על 3</a:t>
            </a:r>
            <a:endParaRPr lang="en-US" sz="1200" b="1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="1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1" dirty="0">
                <a:effectLst/>
                <a:latin typeface="+mn-lt"/>
                <a:ea typeface="+mn-ea"/>
                <a:cs typeface="+mn-cs"/>
                <a:sym typeface="Calibri"/>
              </a:rPr>
              <a:t>*שמנו דגש מיוחד על הגרפים של הפיקים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, ביצענו הבחנה בין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פיקים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ופיקים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חדים בציפייה למצוא איזושהי תבנית קבועה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ומיצגת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לזגוניים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מול נקיים, כך שאולי לזדוניים יהיו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פיקים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חדים יותר, אך </a:t>
            </a:r>
            <a:r>
              <a:rPr lang="he-IL" sz="1200" dirty="0" err="1">
                <a:effectLst/>
                <a:latin typeface="+mn-lt"/>
                <a:ea typeface="+mn-ea"/>
                <a:cs typeface="+mn-cs"/>
                <a:sym typeface="Calibri"/>
              </a:rPr>
              <a:t>לצערינו</a:t>
            </a:r>
            <a: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  <a:t> בהתאמה לנראות הגרפים בשלב הראשון אין שינוי ניכר בין זדוניים לנקיים. </a:t>
            </a:r>
            <a:br>
              <a:rPr lang="he-IL" sz="1200" dirty="0">
                <a:effectLst/>
                <a:latin typeface="+mn-lt"/>
                <a:ea typeface="+mn-ea"/>
                <a:cs typeface="+mn-cs"/>
                <a:sym typeface="Calibri"/>
              </a:rPr>
            </a:br>
            <a:endParaRPr lang="en-US" sz="120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pPr rtl="1">
              <a:defRPr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מציין מיקום טקסט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 rtl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מציין מיקום טקסט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 rtl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מציין מיקום של תמונה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6D6D6"/>
            </a:gs>
            <a:gs pos="516">
              <a:srgbClr val="E9E9E9"/>
            </a:gs>
            <a:gs pos="8151">
              <a:srgbClr val="FCFCFC"/>
            </a:gs>
            <a:gs pos="92719">
              <a:srgbClr val="FFFFFF"/>
            </a:gs>
            <a:gs pos="99175">
              <a:srgbClr val="E0E0E0"/>
            </a:gs>
            <a:gs pos="100000">
              <a:schemeClr val="accent3">
                <a:lumOff val="10616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rtl="1">
              <a:defRPr/>
            </a:lvl1pPr>
          </a:lstStyle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rtl="1">
              <a:defRPr/>
            </a:lvl1pPr>
            <a:lvl2pPr rtl="1">
              <a:defRPr/>
            </a:lvl2pPr>
            <a:lvl3pPr rtl="1">
              <a:defRPr/>
            </a:lvl3pPr>
            <a:lvl4pPr rtl="1">
              <a:defRPr/>
            </a:lvl4pPr>
            <a:lvl5pPr rtl="1"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200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l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6D6D6"/>
            </a:gs>
            <a:gs pos="516">
              <a:srgbClr val="E9E9E9"/>
            </a:gs>
            <a:gs pos="32000">
              <a:srgbClr val="FCFCFC"/>
            </a:gs>
            <a:gs pos="66000">
              <a:srgbClr val="FFFFFF"/>
            </a:gs>
            <a:gs pos="99175">
              <a:srgbClr val="E0E0E0"/>
            </a:gs>
            <a:gs pos="100000">
              <a:schemeClr val="accent3">
                <a:lumOff val="10616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ig Data Analysis for…"/>
          <p:cNvSpPr txBox="1"/>
          <p:nvPr/>
        </p:nvSpPr>
        <p:spPr>
          <a:xfrm>
            <a:off x="1890522" y="1864479"/>
            <a:ext cx="8410957" cy="312904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47303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20000"/>
              </a:lnSpc>
              <a:defRPr sz="6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Big Data Analysis for</a:t>
            </a:r>
          </a:p>
          <a:p>
            <a:pPr algn="ctr">
              <a:lnSpc>
                <a:spcPct val="120000"/>
              </a:lnSpc>
              <a:defRPr sz="6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Cyber Security</a:t>
            </a:r>
          </a:p>
          <a:p>
            <a:pPr algn="ctr">
              <a:lnSpc>
                <a:spcPct val="120000"/>
              </a:lnSpc>
              <a:defRPr sz="4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Time Series Analysis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38" descr="Picture 38"/>
          <p:cNvPicPr>
            <a:picLocks/>
          </p:cNvPicPr>
          <p:nvPr/>
        </p:nvPicPr>
        <p:blipFill>
          <a:blip r:embed="rId3"/>
          <a:srcRect l="6336" t="7312" r="8749" b="2931"/>
          <a:stretch>
            <a:fillRect/>
          </a:stretch>
        </p:blipFill>
        <p:spPr>
          <a:xfrm>
            <a:off x="2066131" y="625206"/>
            <a:ext cx="8059622" cy="5607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9" descr="Picture 39"/>
          <p:cNvPicPr>
            <a:picLocks/>
          </p:cNvPicPr>
          <p:nvPr/>
        </p:nvPicPr>
        <p:blipFill>
          <a:blip r:embed="rId3"/>
          <a:srcRect t="6930" b="3617"/>
          <a:stretch>
            <a:fillRect/>
          </a:stretch>
        </p:blipFill>
        <p:spPr>
          <a:xfrm>
            <a:off x="1146339" y="498474"/>
            <a:ext cx="9899410" cy="5860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תמונה 1" descr="תמונה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6" y="515102"/>
            <a:ext cx="11360196" cy="5827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7" descr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730987"/>
            <a:ext cx="9525000" cy="5396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8" descr="Picture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43" y="178111"/>
            <a:ext cx="8904514" cy="6501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תמונה 1" descr="תמונה 1"/>
          <p:cNvPicPr>
            <a:picLocks noChangeAspect="1"/>
          </p:cNvPicPr>
          <p:nvPr/>
        </p:nvPicPr>
        <p:blipFill>
          <a:blip r:embed="rId3"/>
          <a:srcRect l="5394" t="17490" r="8738" b="5384"/>
          <a:stretch>
            <a:fillRect/>
          </a:stretch>
        </p:blipFill>
        <p:spPr>
          <a:xfrm>
            <a:off x="6506077" y="1197371"/>
            <a:ext cx="5478596" cy="4463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תמונה 2" descr="תמונה 2"/>
          <p:cNvPicPr>
            <a:picLocks/>
          </p:cNvPicPr>
          <p:nvPr/>
        </p:nvPicPr>
        <p:blipFill>
          <a:blip r:embed="rId4"/>
          <a:srcRect l="7767" r="4642"/>
          <a:stretch>
            <a:fillRect/>
          </a:stretch>
        </p:blipFill>
        <p:spPr>
          <a:xfrm>
            <a:off x="268560" y="818356"/>
            <a:ext cx="5827440" cy="4942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4FEA-F2EA-FE40-ACD1-CCAF7C3B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/>
              <a:t>הקדמה</a:t>
            </a:r>
            <a:endParaRPr lang="en-IL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C5C3-C21E-624D-AE1D-ADC0116A3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3660"/>
              </a:lnSpc>
              <a:spcAft>
                <a:spcPts val="600"/>
              </a:spcAft>
              <a:buNone/>
            </a:pPr>
            <a:r>
              <a:rPr lang="he-IL" dirty="0"/>
              <a:t>מערך הנתונים ש-</a:t>
            </a:r>
            <a:r>
              <a:rPr lang="en-US" dirty="0"/>
              <a:t>Microsoft </a:t>
            </a:r>
            <a:r>
              <a:rPr lang="he-IL" dirty="0"/>
              <a:t> סיפקה עבור </a:t>
            </a:r>
            <a:r>
              <a:rPr lang="he-IL" dirty="0" err="1"/>
              <a:t>הפרוייקט</a:t>
            </a:r>
            <a:r>
              <a:rPr lang="he-IL" dirty="0"/>
              <a:t> בנושא </a:t>
            </a:r>
            <a:r>
              <a:rPr lang="en-US" dirty="0"/>
              <a:t>time-series analysis</a:t>
            </a:r>
            <a:r>
              <a:rPr lang="he-IL" dirty="0"/>
              <a:t> כולל מידע על הורדות קבצים שנשלחו כ-</a:t>
            </a:r>
            <a:r>
              <a:rPr lang="en-US" dirty="0"/>
              <a:t>webmail attachment</a:t>
            </a:r>
            <a:r>
              <a:rPr lang="he-IL" dirty="0"/>
              <a:t> ב-14 הימים הראשונים של שנת 2017.</a:t>
            </a:r>
            <a:endParaRPr lang="en-US" dirty="0"/>
          </a:p>
          <a:p>
            <a:pPr marL="0" indent="0">
              <a:lnSpc>
                <a:spcPts val="3660"/>
              </a:lnSpc>
              <a:spcAft>
                <a:spcPts val="600"/>
              </a:spcAft>
              <a:buNone/>
            </a:pPr>
            <a:r>
              <a:rPr lang="he-IL" dirty="0"/>
              <a:t>המטרה היא לבדוק את דפוסי ההורדות של קבצים נקיים לעומת קבצים זדוניים על ידי סדרות זמן ומאפיינים נוספים שנמצאים בדאטה שקיבלנו.</a:t>
            </a:r>
            <a:endParaRPr lang="en-US" dirty="0"/>
          </a:p>
          <a:p>
            <a:pPr marL="0" indent="0">
              <a:buNone/>
            </a:pPr>
            <a:endParaRPr lang="en-IL" b="1" u="sng" dirty="0"/>
          </a:p>
        </p:txBody>
      </p:sp>
    </p:spTree>
    <p:extLst>
      <p:ext uri="{BB962C8B-B14F-4D97-AF65-F5344CB8AC3E}">
        <p14:creationId xmlns:p14="http://schemas.microsoft.com/office/powerpoint/2010/main" val="14780663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4FEA-F2EA-FE40-ACD1-CCAF7C3B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/>
              <a:t>הקדמה</a:t>
            </a:r>
            <a:endParaRPr lang="en-IL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C5C3-C21E-624D-AE1D-ADC0116A3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3860"/>
              </a:lnSpc>
              <a:buNone/>
            </a:pPr>
            <a:r>
              <a:rPr lang="he-IL" b="1" u="sng" dirty="0"/>
              <a:t>סדרת זמן-</a:t>
            </a:r>
            <a:r>
              <a:rPr lang="he-IL" dirty="0"/>
              <a:t> וקטור המייצג ערכים כתלות בזמן. </a:t>
            </a:r>
            <a:endParaRPr lang="en-US" dirty="0"/>
          </a:p>
          <a:p>
            <a:pPr marL="0" indent="0">
              <a:lnSpc>
                <a:spcPts val="3860"/>
              </a:lnSpc>
              <a:buNone/>
            </a:pPr>
            <a:r>
              <a:rPr lang="he-IL" dirty="0"/>
              <a:t>לכל קובץ ממערך הנתונים יצרנו סדרת זמן המייצגת את מספר ההורדות של הקובץ על מכונות שונות, כלומר אינן כוללות הורדות חוזרות של הקובץ על אותה המכונה בטווח זמן </a:t>
            </a:r>
            <a:r>
              <a:rPr lang="he-IL" dirty="0" err="1"/>
              <a:t>מסויים</a:t>
            </a:r>
            <a:r>
              <a:rPr lang="he-IL" dirty="0"/>
              <a:t> (יומי/שעתי) עבור קבוצת ה-</a:t>
            </a:r>
            <a:r>
              <a:rPr lang="en-US" dirty="0"/>
              <a:t>train</a:t>
            </a:r>
            <a:r>
              <a:rPr lang="he-IL" dirty="0"/>
              <a:t>.</a:t>
            </a:r>
            <a:endParaRPr lang="en-US" dirty="0"/>
          </a:p>
          <a:p>
            <a:pPr marL="0" indent="0">
              <a:buNone/>
            </a:pPr>
            <a:endParaRPr lang="en-IL" b="1" u="sng" dirty="0"/>
          </a:p>
        </p:txBody>
      </p:sp>
    </p:spTree>
    <p:extLst>
      <p:ext uri="{BB962C8B-B14F-4D97-AF65-F5344CB8AC3E}">
        <p14:creationId xmlns:p14="http://schemas.microsoft.com/office/powerpoint/2010/main" val="1973268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"/>
          <p:cNvGrpSpPr/>
          <p:nvPr/>
        </p:nvGrpSpPr>
        <p:grpSpPr>
          <a:xfrm>
            <a:off x="215900" y="1300480"/>
            <a:ext cx="5708439" cy="4132978"/>
            <a:chOff x="0" y="0"/>
            <a:chExt cx="5708438" cy="4132977"/>
          </a:xfrm>
        </p:grpSpPr>
        <p:pic>
          <p:nvPicPr>
            <p:cNvPr id="114" name="תמונה 5" descr="תמונה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327104"/>
              <a:ext cx="5708439" cy="3805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" name="Clean File"/>
            <p:cNvSpPr txBox="1"/>
            <p:nvPr/>
          </p:nvSpPr>
          <p:spPr>
            <a:xfrm>
              <a:off x="2429792" y="0"/>
              <a:ext cx="848669" cy="304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 algn="l">
                <a:defRPr sz="1500" b="1"/>
              </a:lvl1pPr>
            </a:lstStyle>
            <a:p>
              <a:r>
                <a:t>Clean File</a:t>
              </a:r>
            </a:p>
          </p:txBody>
        </p:sp>
      </p:grpSp>
      <p:grpSp>
        <p:nvGrpSpPr>
          <p:cNvPr id="119" name="Group"/>
          <p:cNvGrpSpPr/>
          <p:nvPr/>
        </p:nvGrpSpPr>
        <p:grpSpPr>
          <a:xfrm>
            <a:off x="6261100" y="1300480"/>
            <a:ext cx="5715663" cy="4136691"/>
            <a:chOff x="0" y="0"/>
            <a:chExt cx="5715662" cy="4136690"/>
          </a:xfrm>
        </p:grpSpPr>
        <p:pic>
          <p:nvPicPr>
            <p:cNvPr id="117" name="תמונה 6" descr="תמונה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23532"/>
              <a:ext cx="5715663" cy="38131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" name="Malicious File"/>
            <p:cNvSpPr txBox="1"/>
            <p:nvPr/>
          </p:nvSpPr>
          <p:spPr>
            <a:xfrm>
              <a:off x="2272828" y="0"/>
              <a:ext cx="1170138" cy="304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>
              <a:lvl1pPr algn="l">
                <a:defRPr sz="1500" b="1"/>
              </a:lvl1pPr>
            </a:lstStyle>
            <a:p>
              <a:r>
                <a:t>Malicious File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me Series Dista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 rtl="0">
              <a:defRPr/>
            </a:pPr>
            <a:r>
              <a:rPr lang="he-IL" b="1" dirty="0"/>
              <a:t>מרחקים בין סדרות זמן</a:t>
            </a:r>
            <a:endParaRPr b="1" dirty="0"/>
          </a:p>
        </p:txBody>
      </p:sp>
      <p:pic>
        <p:nvPicPr>
          <p:cNvPr id="134" name="MathTypeEquation.pdf" descr="MathTypeEquati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3346450"/>
            <a:ext cx="114300" cy="1651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A42385-49B9-794A-A93C-2D15B68AF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3231" y="1982036"/>
            <a:ext cx="8205538" cy="2664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/>
              <a:t>על מנת להשוות בין סדרות הזמן יש לחשב את המרחק בין כל שתי סדרות זמן. ככל שהמרחק שהתקבל </a:t>
            </a:r>
            <a:r>
              <a:rPr lang="he-IL" u="sng" dirty="0"/>
              <a:t>קטן יותר</a:t>
            </a:r>
            <a:r>
              <a:rPr lang="he-IL" dirty="0"/>
              <a:t>, ניתן לומר שהסדרות </a:t>
            </a:r>
            <a:r>
              <a:rPr lang="he-IL" u="sng" dirty="0"/>
              <a:t>דומות יותר</a:t>
            </a:r>
            <a:r>
              <a:rPr lang="he-IL" dirty="0"/>
              <a:t>.</a:t>
            </a:r>
          </a:p>
          <a:p>
            <a:pPr marL="0" indent="0">
              <a:buNone/>
            </a:pPr>
            <a:r>
              <a:rPr lang="he-IL" dirty="0"/>
              <a:t>מרחק זה ניתן לחישוב בדרכים שונות, אנחנו בחרנו בשתי שיטות:</a:t>
            </a:r>
          </a:p>
          <a:p>
            <a:pPr marL="0" indent="0">
              <a:buNone/>
            </a:pPr>
            <a:r>
              <a:rPr lang="he-IL" dirty="0"/>
              <a:t>מרחק </a:t>
            </a:r>
            <a:r>
              <a:rPr lang="he-IL" dirty="0" err="1"/>
              <a:t>אוקלידי</a:t>
            </a:r>
            <a:r>
              <a:rPr lang="he-IL" dirty="0"/>
              <a:t> ואלגוריתם </a:t>
            </a:r>
            <a:r>
              <a:rPr lang="en-US" dirty="0"/>
              <a:t>Dynamic Time Wrapping (DTW)</a:t>
            </a:r>
            <a:r>
              <a:rPr lang="he-IL" dirty="0"/>
              <a:t>.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me Series Dista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 rtl="0">
              <a:defRPr/>
            </a:pPr>
            <a:r>
              <a:rPr lang="he-IL" b="1" dirty="0"/>
              <a:t>מרחקים בין סדרות זמן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Euclidean Distance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6952918" y="1898065"/>
                <a:ext cx="4619701" cy="2517775"/>
              </a:xfrm>
              <a:prstGeom prst="rect">
                <a:avLst/>
              </a:prstGeom>
            </p:spPr>
            <p:txBody>
              <a:bodyPr/>
              <a:lstStyle>
                <a:lvl1pPr marL="0" indent="0" algn="ctr">
                  <a:buSzTx/>
                  <a:buFontTx/>
                  <a:buNone/>
                  <a:defRPr b="1" u="sng"/>
                </a:lvl1pPr>
              </a:lstStyle>
              <a:p>
                <a:pPr rtl="0">
                  <a:defRPr/>
                </a:pPr>
                <a:r>
                  <a:rPr dirty="0"/>
                  <a:t>Euclidean Distance</a:t>
                </a:r>
                <a:endParaRPr lang="he-IL" dirty="0"/>
              </a:p>
              <a:p>
                <a:pPr algn="r">
                  <a:lnSpc>
                    <a:spcPct val="150000"/>
                  </a:lnSpc>
                </a:pPr>
                <a:r>
                  <a:rPr lang="he-IL" sz="2000" b="0" u="none" dirty="0"/>
                  <a:t>בהינתן שתי סדרות זמן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u="none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u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u="none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u="non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u="none">
                            <a:latin typeface="Cambria Math" panose="02040503050406030204" pitchFamily="18" charset="0"/>
                          </a:rPr>
                          <m:t>,..</m:t>
                        </m:r>
                        <m:sSub>
                          <m:sSubPr>
                            <m:ctrlPr>
                              <a:rPr lang="en-US" sz="2000" b="0" i="1" u="non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u="none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u="none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u="none">
                        <a:latin typeface="Cambria Math" panose="02040503050406030204" pitchFamily="18" charset="0"/>
                      </a:rPr>
                      <m:t>, (</m:t>
                    </m:r>
                    <m:sSub>
                      <m:sSubPr>
                        <m:ctrlPr>
                          <a:rPr lang="en-US" sz="2000" b="0" i="1" u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u="none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u="none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u="none">
                        <a:latin typeface="Cambria Math" panose="02040503050406030204" pitchFamily="18" charset="0"/>
                      </a:rPr>
                      <m:t>, .. , </m:t>
                    </m:r>
                    <m:sSub>
                      <m:sSubPr>
                        <m:ctrlPr>
                          <a:rPr lang="en-US" sz="2000" b="0" i="1" u="non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u="none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u="none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u="none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e-IL" sz="2000" b="0" u="none" dirty="0"/>
                  <a:t> נקבל את המרחק </a:t>
                </a:r>
                <a:r>
                  <a:rPr lang="he-IL" sz="2000" b="0" u="none" dirty="0" err="1"/>
                  <a:t>האוקלידי</a:t>
                </a:r>
                <a:r>
                  <a:rPr lang="he-IL" sz="2000" b="0" u="none" dirty="0"/>
                  <a:t> ביניהן ע״י החישוב הבא: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u="none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b="0" i="1" u="none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u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u="none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u="non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b="0" u="non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u="none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u="none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u="none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b="0" u="none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u="none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u="none"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2000" b="0" i="1" u="none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u="none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u="none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u="none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b="0" u="none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000" b="0" u="none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u="none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u="none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 b="0" u="none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u="none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he-IL" sz="2000" b="0" u="none" dirty="0"/>
                  <a:t>.</a:t>
                </a:r>
                <a:endParaRPr lang="en-US" sz="2000" b="0" u="none" dirty="0"/>
              </a:p>
            </p:txBody>
          </p:sp>
        </mc:Choice>
        <mc:Fallback xmlns="">
          <p:sp>
            <p:nvSpPr>
              <p:cNvPr id="132" name="Euclidean Distance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952918" y="1898065"/>
                <a:ext cx="4619701" cy="2517775"/>
              </a:xfrm>
              <a:prstGeom prst="rect">
                <a:avLst/>
              </a:prstGeom>
              <a:blipFill>
                <a:blip r:embed="rId3"/>
                <a:stretch>
                  <a:fillRect t="-3500" r="-21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DTW Algorithen"/>
              <p:cNvSpPr txBox="1"/>
              <p:nvPr/>
            </p:nvSpPr>
            <p:spPr>
              <a:xfrm>
                <a:off x="619381" y="1898064"/>
                <a:ext cx="6165526" cy="36946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45719" rIns="45719">
                <a:normAutofit fontScale="40000" lnSpcReduction="20000"/>
              </a:bodyPr>
              <a:lstStyle>
                <a:lvl1pPr algn="ctr">
                  <a:lnSpc>
                    <a:spcPct val="90000"/>
                  </a:lnSpc>
                  <a:spcBef>
                    <a:spcPts val="1000"/>
                  </a:spcBef>
                  <a:defRPr sz="2800" b="1" u="sng"/>
                </a:lvl1pPr>
              </a:lstStyle>
              <a:p>
                <a:r>
                  <a:rPr lang="en-US" sz="7000" dirty="0"/>
                  <a:t>DTW Algorithm</a:t>
                </a:r>
              </a:p>
              <a:p>
                <a:pPr rtl="1">
                  <a:lnSpc>
                    <a:spcPct val="170000"/>
                  </a:lnSpc>
                </a:pPr>
                <a:r>
                  <a:rPr lang="he-IL" sz="5000" b="0" u="none" dirty="0"/>
                  <a:t>אלגוריתם תכנון דינאמי אשר בהינתן שתי סדרות מחפש את ההתאמה הטובה ביותר ביניהן ע״י הנוסחה הבאה:</a:t>
                </a:r>
                <a:endParaRPr lang="en-US" sz="5000" b="0" u="none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500" b="0" i="1" u="none">
                          <a:latin typeface="Cambria Math" panose="02040503050406030204" pitchFamily="18" charset="0"/>
                        </a:rPr>
                        <m:t>𝐷𝑇𝑊</m:t>
                      </m:r>
                      <m:d>
                        <m:dPr>
                          <m:ctrlPr>
                            <a:rPr lang="ar-AE" sz="4500" b="0" i="1" u="non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4500" b="0" i="1" u="none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ar-AE" sz="4500" b="0" i="1" u="none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ar-AE" sz="4500" b="0" i="1" u="none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br>
                  <a:rPr lang="ar-AE" sz="4500" b="0" i="1" u="none" dirty="0"/>
                </a:br>
                <a:endParaRPr lang="en-US" sz="4500" b="0" i="1" u="none" dirty="0"/>
              </a:p>
              <a:p>
                <a:endParaRPr lang="en-US" sz="2300" b="0" i="1" u="non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4500" b="0" i="1" u="none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sz="4500" b="0" i="1" u="none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               </m:t>
                              </m:r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4500" b="0" u="none"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r>
                                <a:rPr lang="en-US" sz="4500" b="0" i="1" u="none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500" b="0" i="1" u="none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500" b="0" i="1" u="none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4500" b="0" i="1" u="none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ar-AE" sz="4500" b="0" i="1" u="none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4500" b="0" i="1" u="none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ar-AE" sz="4500" b="0" i="1" u="none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ar-AE" sz="4500" b="0" i="1" u="none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ar-AE" sz="4500" b="0" i="1" u="none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500" b="0" u="none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ar-AE" sz="4500" b="0" i="1" u="none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ar-AE" sz="4500" b="0" i="1" u="none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𝐷𝑇𝑊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𝐷𝑇𝑊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𝐷𝑇𝑊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ar-AE" sz="4500" b="0" i="1" u="none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func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𝑜𝑡</m:t>
                              </m:r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ar-AE" sz="4500" b="0" i="1" u="none">
                                  <a:latin typeface="Cambria Math" panose="02040503050406030204" pitchFamily="18" charset="0"/>
                                </a:rPr>
                                <m:t>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sz="3400" b="0" u="none" dirty="0"/>
              </a:p>
            </p:txBody>
          </p:sp>
        </mc:Choice>
        <mc:Fallback xmlns="">
          <p:sp>
            <p:nvSpPr>
              <p:cNvPr id="133" name="DTW Algorithe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81" y="1898064"/>
                <a:ext cx="6165526" cy="3694661"/>
              </a:xfrm>
              <a:prstGeom prst="rect">
                <a:avLst/>
              </a:prstGeom>
              <a:blipFill>
                <a:blip r:embed="rId4"/>
                <a:stretch>
                  <a:fillRect l="-412" t="-411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4" name="MathTypeEquation.pdf" descr="MathTypeEquation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50" y="3346450"/>
            <a:ext cx="114300" cy="16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79641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2BEF6A0D-39FA-4A69-AB46-F1A9E4E3FD52}"/>
              </a:ext>
            </a:extLst>
          </p:cNvPr>
          <p:cNvSpPr/>
          <p:nvPr/>
        </p:nvSpPr>
        <p:spPr>
          <a:xfrm>
            <a:off x="553452" y="1324575"/>
            <a:ext cx="1070810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rtl="1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98B62BD2-B33B-4690-8587-7C9F096ADBF1}"/>
              </a:ext>
            </a:extLst>
          </p:cNvPr>
          <p:cNvSpPr/>
          <p:nvPr/>
        </p:nvSpPr>
        <p:spPr>
          <a:xfrm>
            <a:off x="1241258" y="1971226"/>
            <a:ext cx="9709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b="1" dirty="0" err="1"/>
              <a:t>Prevalence</a:t>
            </a:r>
            <a:r>
              <a:rPr lang="he-IL" dirty="0"/>
              <a:t>- תדירות הורדת הקובץ, סך ההורדות על מכונות שונות בכל יום.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b="1" dirty="0" err="1"/>
              <a:t>Size</a:t>
            </a:r>
            <a:r>
              <a:rPr lang="he-IL" dirty="0"/>
              <a:t>- גודל הקובץ ב-KB.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b="1" dirty="0"/>
              <a:t>DTW/</a:t>
            </a:r>
            <a:r>
              <a:rPr lang="he-IL" b="1" dirty="0" err="1"/>
              <a:t>Euclidean</a:t>
            </a:r>
            <a:r>
              <a:rPr lang="he-IL" b="1" dirty="0"/>
              <a:t> k-</a:t>
            </a:r>
            <a:r>
              <a:rPr lang="he-IL" b="1" dirty="0" err="1"/>
              <a:t>Malicious</a:t>
            </a:r>
            <a:r>
              <a:rPr lang="he-IL" dirty="0"/>
              <a:t>- מייצג את אחוז הקבצים הזדוניים מתוך k הקבצים הקרובים ביותר לכל קובץ בכל שיטה.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b="1" dirty="0" err="1"/>
              <a:t>Day</a:t>
            </a:r>
            <a:r>
              <a:rPr lang="he-IL" b="1" dirty="0"/>
              <a:t> </a:t>
            </a:r>
            <a:r>
              <a:rPr lang="he-IL" b="1" dirty="0" err="1"/>
              <a:t>Count</a:t>
            </a:r>
            <a:r>
              <a:rPr lang="he-IL" b="1" dirty="0"/>
              <a:t> </a:t>
            </a:r>
            <a:r>
              <a:rPr lang="he-IL" b="1" dirty="0" err="1"/>
              <a:t>Mean</a:t>
            </a:r>
            <a:r>
              <a:rPr lang="he-IL" dirty="0"/>
              <a:t>- מציין את ממוצע ההורדות היומי של הקבצים.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b="1" dirty="0" err="1"/>
              <a:t>Peaks</a:t>
            </a:r>
            <a:r>
              <a:rPr lang="he-IL" dirty="0"/>
              <a:t>- מציין את מספר הימים בסדרת הזמן בהם מספר ההורדות עלה על 3.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b="1" dirty="0" err="1"/>
              <a:t>Peaks</a:t>
            </a:r>
            <a:r>
              <a:rPr lang="he-IL" b="1" dirty="0"/>
              <a:t> </a:t>
            </a:r>
            <a:r>
              <a:rPr lang="he-IL" b="1" dirty="0" err="1"/>
              <a:t>Sharp</a:t>
            </a:r>
            <a:r>
              <a:rPr lang="he-IL" dirty="0"/>
              <a:t>- מציין את מספר הימים בסדרת הזמן בהם ההפרש בין מספר ההורדות באותו יום להורדות בסביבתו עולה על 15.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b="1" dirty="0" err="1"/>
              <a:t>Day</a:t>
            </a:r>
            <a:r>
              <a:rPr lang="he-IL" b="1" dirty="0"/>
              <a:t> </a:t>
            </a:r>
            <a:r>
              <a:rPr lang="he-IL" b="1" dirty="0" err="1"/>
              <a:t>Count</a:t>
            </a:r>
            <a:r>
              <a:rPr lang="he-IL" b="1" dirty="0"/>
              <a:t> STD</a:t>
            </a:r>
            <a:r>
              <a:rPr lang="he-IL" dirty="0"/>
              <a:t>- מציין את סטיית התקן של מספר ההורדות ליום.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b="1" dirty="0" err="1"/>
              <a:t>Max</a:t>
            </a:r>
            <a:r>
              <a:rPr lang="he-IL" b="1" dirty="0"/>
              <a:t> </a:t>
            </a:r>
            <a:r>
              <a:rPr lang="he-IL" b="1" dirty="0" err="1"/>
              <a:t>Day</a:t>
            </a:r>
            <a:r>
              <a:rPr lang="he-IL" b="1" dirty="0"/>
              <a:t> </a:t>
            </a:r>
            <a:r>
              <a:rPr lang="he-IL" b="1" dirty="0" err="1"/>
              <a:t>Count</a:t>
            </a:r>
            <a:r>
              <a:rPr lang="he-IL" dirty="0"/>
              <a:t>- מציג את התפלגות מספר ההורדות המקסימלי בכל סדרת זמן עבור כל קובץ.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b="1" dirty="0" err="1"/>
              <a:t>Min</a:t>
            </a:r>
            <a:r>
              <a:rPr lang="he-IL" b="1" dirty="0"/>
              <a:t> </a:t>
            </a:r>
            <a:r>
              <a:rPr lang="he-IL" b="1" dirty="0" err="1"/>
              <a:t>Day</a:t>
            </a:r>
            <a:r>
              <a:rPr lang="he-IL" b="1" dirty="0"/>
              <a:t> </a:t>
            </a:r>
            <a:r>
              <a:rPr lang="he-IL" b="1" dirty="0" err="1"/>
              <a:t>Count</a:t>
            </a:r>
            <a:r>
              <a:rPr lang="he-IL" dirty="0"/>
              <a:t>-</a:t>
            </a:r>
            <a:r>
              <a:rPr lang="he-IL" b="1" dirty="0"/>
              <a:t> </a:t>
            </a:r>
            <a:r>
              <a:rPr lang="he-IL" dirty="0"/>
              <a:t>נבחן אך נמצא כלא יעיל משום שההתפלגות הייתה מאד צרה ולרוב המוחלט של הקבצים הערך המינימלי היה 0, לכן הורדנו אותו מרשימת המאפיינים.</a:t>
            </a:r>
          </a:p>
        </p:txBody>
      </p:sp>
      <p:sp>
        <p:nvSpPr>
          <p:cNvPr id="6" name="Time Series Distances">
            <a:extLst>
              <a:ext uri="{FF2B5EF4-FFF2-40B4-BE49-F238E27FC236}">
                <a16:creationId xmlns:a16="http://schemas.microsoft.com/office/drawing/2014/main" id="{BE906A03-ECE0-4B9B-BB9F-42B1E66123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rtl="0">
              <a:defRPr/>
            </a:pPr>
            <a:r>
              <a:rPr lang="he-IL" b="1" dirty="0"/>
              <a:t>ניתוח הפיצ'רים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0747505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28"/>
          <p:cNvGrpSpPr/>
          <p:nvPr/>
        </p:nvGrpSpPr>
        <p:grpSpPr>
          <a:xfrm>
            <a:off x="395693" y="0"/>
            <a:ext cx="11213212" cy="3429000"/>
            <a:chOff x="0" y="0"/>
            <a:chExt cx="11400616" cy="3429000"/>
          </a:xfrm>
        </p:grpSpPr>
        <p:pic>
          <p:nvPicPr>
            <p:cNvPr id="136" name="Picture 25" descr="Picture 25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4541" y="0"/>
              <a:ext cx="5756076" cy="342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Picture 19" descr="Picture 19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756075" cy="342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1" name="Group 34"/>
          <p:cNvGrpSpPr/>
          <p:nvPr/>
        </p:nvGrpSpPr>
        <p:grpSpPr>
          <a:xfrm>
            <a:off x="406068" y="3321337"/>
            <a:ext cx="11684663" cy="3540807"/>
            <a:chOff x="0" y="0"/>
            <a:chExt cx="11684662" cy="3540806"/>
          </a:xfrm>
        </p:grpSpPr>
        <p:pic>
          <p:nvPicPr>
            <p:cNvPr id="139" name="Picture 20" descr="Picture 20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162108"/>
              <a:ext cx="5725345" cy="3378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Picture 26" descr="Picture 26"/>
            <p:cNvPicPr>
              <a:picLocks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727689" y="-1"/>
              <a:ext cx="5956973" cy="3515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7" descr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31582"/>
            <a:ext cx="5715000" cy="4394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1582"/>
            <a:ext cx="5938621" cy="4394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ערכת נושא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ערכת נושא Office">
  <a:themeElements>
    <a:clrScheme name="ערכת נושא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ערכת נושא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1345</Words>
  <Application>Microsoft Office PowerPoint</Application>
  <PresentationFormat>מסך רחב</PresentationFormat>
  <Paragraphs>97</Paragraphs>
  <Slides>15</Slides>
  <Notes>14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Helvetica Neue</vt:lpstr>
      <vt:lpstr>ערכת נושא Office</vt:lpstr>
      <vt:lpstr>מצגת של PowerPoint‏</vt:lpstr>
      <vt:lpstr>הקדמה</vt:lpstr>
      <vt:lpstr>הקדמה</vt:lpstr>
      <vt:lpstr>מצגת של PowerPoint‏</vt:lpstr>
      <vt:lpstr>מרחקים בין סדרות זמן</vt:lpstr>
      <vt:lpstr>מרחקים בין סדרות זמן</vt:lpstr>
      <vt:lpstr>ניתוח הפיצ'רים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25</cp:revision>
  <dcterms:modified xsi:type="dcterms:W3CDTF">2020-07-28T09:27:19Z</dcterms:modified>
</cp:coreProperties>
</file>